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</p:sldMasterIdLst>
  <p:notesMasterIdLst>
    <p:notesMasterId r:id="rId24"/>
  </p:notesMasterIdLst>
  <p:sldIdLst>
    <p:sldId id="256" r:id="rId5"/>
    <p:sldId id="297" r:id="rId6"/>
    <p:sldId id="257" r:id="rId7"/>
    <p:sldId id="259" r:id="rId8"/>
    <p:sldId id="293" r:id="rId9"/>
    <p:sldId id="258" r:id="rId10"/>
    <p:sldId id="295" r:id="rId11"/>
    <p:sldId id="260" r:id="rId12"/>
    <p:sldId id="261" r:id="rId13"/>
    <p:sldId id="262" r:id="rId14"/>
    <p:sldId id="263" r:id="rId15"/>
    <p:sldId id="294" r:id="rId16"/>
    <p:sldId id="264" r:id="rId17"/>
    <p:sldId id="296" r:id="rId18"/>
    <p:sldId id="292" r:id="rId19"/>
    <p:sldId id="265" r:id="rId20"/>
    <p:sldId id="266" r:id="rId21"/>
    <p:sldId id="268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CA11E5-B1EF-4C44-A065-01DB25B15F5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D8C01-C28A-453D-B34A-5873731D41DF}">
      <dgm:prSet phldrT="[Текст]"/>
      <dgm:spPr/>
      <dgm:t>
        <a:bodyPr/>
        <a:lstStyle/>
        <a:p>
          <a:r>
            <a:rPr lang="ru-RU" dirty="0" smtClean="0"/>
            <a:t>Борьба с революцией.</a:t>
          </a:r>
          <a:endParaRPr lang="ru-RU" dirty="0"/>
        </a:p>
      </dgm:t>
    </dgm:pt>
    <dgm:pt modelId="{FBF95913-713A-4CE5-895E-9DC5F1491924}" type="parTrans" cxnId="{20F947AD-F42E-4B5D-90BF-F952A4628967}">
      <dgm:prSet/>
      <dgm:spPr/>
      <dgm:t>
        <a:bodyPr/>
        <a:lstStyle/>
        <a:p>
          <a:endParaRPr lang="ru-RU"/>
        </a:p>
      </dgm:t>
    </dgm:pt>
    <dgm:pt modelId="{C04F7855-ABA2-4E38-A785-0C21B28ECAAA}" type="sibTrans" cxnId="{20F947AD-F42E-4B5D-90BF-F952A4628967}">
      <dgm:prSet/>
      <dgm:spPr/>
      <dgm:t>
        <a:bodyPr/>
        <a:lstStyle/>
        <a:p>
          <a:endParaRPr lang="ru-RU"/>
        </a:p>
      </dgm:t>
    </dgm:pt>
    <dgm:pt modelId="{BD047489-EDD4-4D64-A2DD-61B88647944F}">
      <dgm:prSet phldrT="[Текст]"/>
      <dgm:spPr/>
      <dgm:t>
        <a:bodyPr/>
        <a:lstStyle/>
        <a:p>
          <a:r>
            <a:rPr lang="ru-RU" dirty="0" smtClean="0"/>
            <a:t> Попытка искоренения недостатков системы.  </a:t>
          </a:r>
          <a:endParaRPr lang="ru-RU" dirty="0"/>
        </a:p>
      </dgm:t>
    </dgm:pt>
    <dgm:pt modelId="{D69A245B-36D2-4178-ACDA-EB8AC8A65A8D}" type="parTrans" cxnId="{33D10CBB-40E1-4FB0-92DB-9AFF07C0F352}">
      <dgm:prSet/>
      <dgm:spPr/>
      <dgm:t>
        <a:bodyPr/>
        <a:lstStyle/>
        <a:p>
          <a:endParaRPr lang="ru-RU"/>
        </a:p>
      </dgm:t>
    </dgm:pt>
    <dgm:pt modelId="{1933BF4A-D89E-4004-BD82-E9A8179789C3}" type="sibTrans" cxnId="{33D10CBB-40E1-4FB0-92DB-9AFF07C0F352}">
      <dgm:prSet/>
      <dgm:spPr/>
      <dgm:t>
        <a:bodyPr/>
        <a:lstStyle/>
        <a:p>
          <a:endParaRPr lang="ru-RU"/>
        </a:p>
      </dgm:t>
    </dgm:pt>
    <dgm:pt modelId="{942507C7-C94B-46D2-BFEE-1C3D8A7BD363}" type="pres">
      <dgm:prSet presAssocID="{E5CA11E5-B1EF-4C44-A065-01DB25B15F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5043AF-CE6A-4273-BCC6-EA12B4DE14F2}" type="pres">
      <dgm:prSet presAssocID="{685D8C01-C28A-453D-B34A-5873731D41DF}" presName="parentLin" presStyleCnt="0"/>
      <dgm:spPr/>
    </dgm:pt>
    <dgm:pt modelId="{FFA1F0D2-616E-47BC-90EE-DE1B32557E2C}" type="pres">
      <dgm:prSet presAssocID="{685D8C01-C28A-453D-B34A-5873731D41DF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E93F00C-75EB-4FF2-AA7A-61AF058363EA}" type="pres">
      <dgm:prSet presAssocID="{685D8C01-C28A-453D-B34A-5873731D41D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3880A-F78A-470A-8F69-D295E8A070DB}" type="pres">
      <dgm:prSet presAssocID="{685D8C01-C28A-453D-B34A-5873731D41DF}" presName="negativeSpace" presStyleCnt="0"/>
      <dgm:spPr/>
    </dgm:pt>
    <dgm:pt modelId="{168171E9-647A-4749-BA70-89D43831F595}" type="pres">
      <dgm:prSet presAssocID="{685D8C01-C28A-453D-B34A-5873731D41DF}" presName="childText" presStyleLbl="conFgAcc1" presStyleIdx="0" presStyleCnt="2">
        <dgm:presLayoutVars>
          <dgm:bulletEnabled val="1"/>
        </dgm:presLayoutVars>
      </dgm:prSet>
      <dgm:spPr/>
    </dgm:pt>
    <dgm:pt modelId="{924A07AD-96E4-417A-B957-141385AA3EA1}" type="pres">
      <dgm:prSet presAssocID="{C04F7855-ABA2-4E38-A785-0C21B28ECAAA}" presName="spaceBetweenRectangles" presStyleCnt="0"/>
      <dgm:spPr/>
    </dgm:pt>
    <dgm:pt modelId="{F61C213C-CF1D-4DC2-BFF0-39829F03C12B}" type="pres">
      <dgm:prSet presAssocID="{BD047489-EDD4-4D64-A2DD-61B88647944F}" presName="parentLin" presStyleCnt="0"/>
      <dgm:spPr/>
    </dgm:pt>
    <dgm:pt modelId="{3FDAF90C-1B48-425D-8188-972978508449}" type="pres">
      <dgm:prSet presAssocID="{BD047489-EDD4-4D64-A2DD-61B88647944F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FD92721-64C6-4FBC-BEAF-5A8D62B5DD0A}" type="pres">
      <dgm:prSet presAssocID="{BD047489-EDD4-4D64-A2DD-61B88647944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3A1A60-C90D-4D4C-AF79-836901801C35}" type="pres">
      <dgm:prSet presAssocID="{BD047489-EDD4-4D64-A2DD-61B88647944F}" presName="negativeSpace" presStyleCnt="0"/>
      <dgm:spPr/>
    </dgm:pt>
    <dgm:pt modelId="{E0D457A5-246D-4BCE-9388-440FFEC5078C}" type="pres">
      <dgm:prSet presAssocID="{BD047489-EDD4-4D64-A2DD-61B88647944F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464453A-5B3F-40DB-AA4E-997324830EBC}" type="presOf" srcId="{E5CA11E5-B1EF-4C44-A065-01DB25B15F50}" destId="{942507C7-C94B-46D2-BFEE-1C3D8A7BD363}" srcOrd="0" destOrd="0" presId="urn:microsoft.com/office/officeart/2005/8/layout/list1"/>
    <dgm:cxn modelId="{A50F9829-3153-420C-838A-300CE9EA1795}" type="presOf" srcId="{685D8C01-C28A-453D-B34A-5873731D41DF}" destId="{FFA1F0D2-616E-47BC-90EE-DE1B32557E2C}" srcOrd="0" destOrd="0" presId="urn:microsoft.com/office/officeart/2005/8/layout/list1"/>
    <dgm:cxn modelId="{2EC8904B-2736-4CAD-8BB5-8D253A52477B}" type="presOf" srcId="{685D8C01-C28A-453D-B34A-5873731D41DF}" destId="{DE93F00C-75EB-4FF2-AA7A-61AF058363EA}" srcOrd="1" destOrd="0" presId="urn:microsoft.com/office/officeart/2005/8/layout/list1"/>
    <dgm:cxn modelId="{33D10CBB-40E1-4FB0-92DB-9AFF07C0F352}" srcId="{E5CA11E5-B1EF-4C44-A065-01DB25B15F50}" destId="{BD047489-EDD4-4D64-A2DD-61B88647944F}" srcOrd="1" destOrd="0" parTransId="{D69A245B-36D2-4178-ACDA-EB8AC8A65A8D}" sibTransId="{1933BF4A-D89E-4004-BD82-E9A8179789C3}"/>
    <dgm:cxn modelId="{D584CC30-FFBA-4CA4-A874-D29BB7059020}" type="presOf" srcId="{BD047489-EDD4-4D64-A2DD-61B88647944F}" destId="{3FD92721-64C6-4FBC-BEAF-5A8D62B5DD0A}" srcOrd="1" destOrd="0" presId="urn:microsoft.com/office/officeart/2005/8/layout/list1"/>
    <dgm:cxn modelId="{20F947AD-F42E-4B5D-90BF-F952A4628967}" srcId="{E5CA11E5-B1EF-4C44-A065-01DB25B15F50}" destId="{685D8C01-C28A-453D-B34A-5873731D41DF}" srcOrd="0" destOrd="0" parTransId="{FBF95913-713A-4CE5-895E-9DC5F1491924}" sibTransId="{C04F7855-ABA2-4E38-A785-0C21B28ECAAA}"/>
    <dgm:cxn modelId="{BEF8DD87-0278-43CC-BF0B-BCA841AE1574}" type="presOf" srcId="{BD047489-EDD4-4D64-A2DD-61B88647944F}" destId="{3FDAF90C-1B48-425D-8188-972978508449}" srcOrd="0" destOrd="0" presId="urn:microsoft.com/office/officeart/2005/8/layout/list1"/>
    <dgm:cxn modelId="{AA06C938-B887-4447-908C-B4F6C16FAE2C}" type="presParOf" srcId="{942507C7-C94B-46D2-BFEE-1C3D8A7BD363}" destId="{C85043AF-CE6A-4273-BCC6-EA12B4DE14F2}" srcOrd="0" destOrd="0" presId="urn:microsoft.com/office/officeart/2005/8/layout/list1"/>
    <dgm:cxn modelId="{07D9F7C8-F39D-43C8-9504-C8EA50BC851E}" type="presParOf" srcId="{C85043AF-CE6A-4273-BCC6-EA12B4DE14F2}" destId="{FFA1F0D2-616E-47BC-90EE-DE1B32557E2C}" srcOrd="0" destOrd="0" presId="urn:microsoft.com/office/officeart/2005/8/layout/list1"/>
    <dgm:cxn modelId="{ABD8576B-A363-4C6A-BEFD-DF315D47C139}" type="presParOf" srcId="{C85043AF-CE6A-4273-BCC6-EA12B4DE14F2}" destId="{DE93F00C-75EB-4FF2-AA7A-61AF058363EA}" srcOrd="1" destOrd="0" presId="urn:microsoft.com/office/officeart/2005/8/layout/list1"/>
    <dgm:cxn modelId="{D3C96D8B-FAD4-4AEB-92E2-DBC8541508F6}" type="presParOf" srcId="{942507C7-C94B-46D2-BFEE-1C3D8A7BD363}" destId="{DFD3880A-F78A-470A-8F69-D295E8A070DB}" srcOrd="1" destOrd="0" presId="urn:microsoft.com/office/officeart/2005/8/layout/list1"/>
    <dgm:cxn modelId="{D4D02F5C-7CF2-4B4F-B585-B0B8213303FB}" type="presParOf" srcId="{942507C7-C94B-46D2-BFEE-1C3D8A7BD363}" destId="{168171E9-647A-4749-BA70-89D43831F595}" srcOrd="2" destOrd="0" presId="urn:microsoft.com/office/officeart/2005/8/layout/list1"/>
    <dgm:cxn modelId="{AFDAC704-09AC-49EB-906F-0E43099E1F7B}" type="presParOf" srcId="{942507C7-C94B-46D2-BFEE-1C3D8A7BD363}" destId="{924A07AD-96E4-417A-B957-141385AA3EA1}" srcOrd="3" destOrd="0" presId="urn:microsoft.com/office/officeart/2005/8/layout/list1"/>
    <dgm:cxn modelId="{9B4BBDD8-AF9D-4528-B3DD-C780B41CF5D6}" type="presParOf" srcId="{942507C7-C94B-46D2-BFEE-1C3D8A7BD363}" destId="{F61C213C-CF1D-4DC2-BFF0-39829F03C12B}" srcOrd="4" destOrd="0" presId="urn:microsoft.com/office/officeart/2005/8/layout/list1"/>
    <dgm:cxn modelId="{847C89B5-D3EB-4EF3-A332-07AE16FC3D28}" type="presParOf" srcId="{F61C213C-CF1D-4DC2-BFF0-39829F03C12B}" destId="{3FDAF90C-1B48-425D-8188-972978508449}" srcOrd="0" destOrd="0" presId="urn:microsoft.com/office/officeart/2005/8/layout/list1"/>
    <dgm:cxn modelId="{E0CA626B-2197-4604-B471-C05802E7478F}" type="presParOf" srcId="{F61C213C-CF1D-4DC2-BFF0-39829F03C12B}" destId="{3FD92721-64C6-4FBC-BEAF-5A8D62B5DD0A}" srcOrd="1" destOrd="0" presId="urn:microsoft.com/office/officeart/2005/8/layout/list1"/>
    <dgm:cxn modelId="{E5D34AA2-27DE-4988-83A9-90B3CB76DEA9}" type="presParOf" srcId="{942507C7-C94B-46D2-BFEE-1C3D8A7BD363}" destId="{153A1A60-C90D-4D4C-AF79-836901801C35}" srcOrd="5" destOrd="0" presId="urn:microsoft.com/office/officeart/2005/8/layout/list1"/>
    <dgm:cxn modelId="{9A7AC8AB-F73C-4347-B6B9-D52E81910338}" type="presParOf" srcId="{942507C7-C94B-46D2-BFEE-1C3D8A7BD363}" destId="{E0D457A5-246D-4BCE-9388-440FFEC5078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8171E9-647A-4749-BA70-89D43831F595}">
      <dsp:nvSpPr>
        <dsp:cNvPr id="0" name=""/>
        <dsp:cNvSpPr/>
      </dsp:nvSpPr>
      <dsp:spPr>
        <a:xfrm>
          <a:off x="0" y="1530800"/>
          <a:ext cx="9144000" cy="108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93F00C-75EB-4FF2-AA7A-61AF058363EA}">
      <dsp:nvSpPr>
        <dsp:cNvPr id="0" name=""/>
        <dsp:cNvSpPr/>
      </dsp:nvSpPr>
      <dsp:spPr>
        <a:xfrm>
          <a:off x="457200" y="896120"/>
          <a:ext cx="6400800" cy="1269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Борьба с революцией.</a:t>
          </a:r>
          <a:endParaRPr lang="ru-RU" sz="4300" kern="1200" dirty="0"/>
        </a:p>
      </dsp:txBody>
      <dsp:txXfrm>
        <a:off x="457200" y="896120"/>
        <a:ext cx="6400800" cy="1269360"/>
      </dsp:txXfrm>
    </dsp:sp>
    <dsp:sp modelId="{E0D457A5-246D-4BCE-9388-440FFEC5078C}">
      <dsp:nvSpPr>
        <dsp:cNvPr id="0" name=""/>
        <dsp:cNvSpPr/>
      </dsp:nvSpPr>
      <dsp:spPr>
        <a:xfrm>
          <a:off x="0" y="3481280"/>
          <a:ext cx="9144000" cy="108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D92721-64C6-4FBC-BEAF-5A8D62B5DD0A}">
      <dsp:nvSpPr>
        <dsp:cNvPr id="0" name=""/>
        <dsp:cNvSpPr/>
      </dsp:nvSpPr>
      <dsp:spPr>
        <a:xfrm>
          <a:off x="457200" y="2846600"/>
          <a:ext cx="6400800" cy="1269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 Попытка искоренения недостатков системы.  </a:t>
          </a:r>
          <a:endParaRPr lang="ru-RU" sz="4300" kern="1200" dirty="0"/>
        </a:p>
      </dsp:txBody>
      <dsp:txXfrm>
        <a:off x="457200" y="2846600"/>
        <a:ext cx="6400800" cy="1269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4CC62-D3E4-4959-88A5-1CFD26FC2562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56F78D-0210-44AA-A66A-1BD35B46DC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182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6F78D-0210-44AA-A66A-1BD35B46DC5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AB579E6-D125-4059-BB03-9C23705203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631EB-519F-4793-B60E-3135675188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EA47-EE67-436E-A8B7-62B8ED201F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9FA08-2D9D-4427-96C6-8196D8B54E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180A4-E7DF-42F6-AD97-A5CECCE2BA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63C09-88ED-43B7-889E-E5EDC941F7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DF0D9-985B-45FE-8429-26CC371CA5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CFBC0-9696-4096-A609-447CB8F352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867A9-79EA-4361-8D07-6605D48A61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AA627-4B27-4002-843D-B010A8297F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986D3-DFD5-440C-BB35-A71C0AEABE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9560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3D60FB-FCD0-4D69-B636-33AE5D24CD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4594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1922B-9A27-4F9A-AA33-F14933B2DC0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228679"/>
      </p:ext>
    </p:extLst>
  </p:cSld>
  <p:clrMapOvr>
    <a:masterClrMapping/>
  </p:clrMapOvr>
  <p:transition spd="med">
    <p:comb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58D92-1966-4F8F-886B-6829F82DF2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4048965"/>
      </p:ext>
    </p:extLst>
  </p:cSld>
  <p:clrMapOvr>
    <a:masterClrMapping/>
  </p:clrMapOvr>
  <p:transition spd="med"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E7D2C-7843-4B78-A435-04D1AF4750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670346"/>
      </p:ext>
    </p:extLst>
  </p:cSld>
  <p:clrMapOvr>
    <a:masterClrMapping/>
  </p:clrMapOvr>
  <p:transition spd="med">
    <p:comb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C5A14-3C46-4BA0-967C-FCA7933E9D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453517"/>
      </p:ext>
    </p:extLst>
  </p:cSld>
  <p:clrMapOvr>
    <a:masterClrMapping/>
  </p:clrMapOvr>
  <p:transition spd="med">
    <p:comb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0962F-0047-48E3-9FC0-1A27AD0EF1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476099"/>
      </p:ext>
    </p:extLst>
  </p:cSld>
  <p:clrMapOvr>
    <a:masterClrMapping/>
  </p:clrMapOvr>
  <p:transition spd="med">
    <p:comb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D37C1-1EE8-481C-AFE1-FEDEAC7B00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195381"/>
      </p:ext>
    </p:extLst>
  </p:cSld>
  <p:clrMapOvr>
    <a:masterClrMapping/>
  </p:clrMapOvr>
  <p:transition spd="med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2BDD3-F179-419B-9684-325D0D87C0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499590"/>
      </p:ext>
    </p:extLst>
  </p:cSld>
  <p:clrMapOvr>
    <a:masterClrMapping/>
  </p:clrMapOvr>
  <p:transition spd="med">
    <p:comb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367CC-0EB2-44C1-8564-F458C9ED4F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9866122"/>
      </p:ext>
    </p:extLst>
  </p:cSld>
  <p:clrMapOvr>
    <a:masterClrMapping/>
  </p:clrMapOvr>
  <p:transition spd="med">
    <p:comb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1E11C-485F-4E18-ABB9-6102243F1C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2798846"/>
      </p:ext>
    </p:extLst>
  </p:cSld>
  <p:clrMapOvr>
    <a:masterClrMapping/>
  </p:clrMapOvr>
  <p:transition spd="med">
    <p:comb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0D27D-328B-4977-9D4F-A90AE301FA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0281006"/>
      </p:ext>
    </p:extLst>
  </p:cSld>
  <p:clrMapOvr>
    <a:masterClrMapping/>
  </p:clrMapOvr>
  <p:transition spd="med">
    <p:comb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B7825-559A-4F66-9174-BFE3C07D55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27782"/>
      </p:ext>
    </p:extLst>
  </p:cSld>
  <p:clrMapOvr>
    <a:masterClrMapping/>
  </p:clrMapOvr>
  <p:transition spd="med">
    <p:comb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4957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957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4D03E-5B46-4CBB-8B36-5B76416B0E2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89466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721D2-9D64-4CEE-B7B1-E1724A9510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300637"/>
      </p:ext>
    </p:extLst>
  </p:cSld>
  <p:clrMapOvr>
    <a:masterClrMapping/>
  </p:clrMapOvr>
  <p:transition spd="med">
    <p:strips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C9877-A3C0-4969-9FEF-B1A1A2F59A2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199542"/>
      </p:ext>
    </p:extLst>
  </p:cSld>
  <p:clrMapOvr>
    <a:masterClrMapping/>
  </p:clrMapOvr>
  <p:transition spd="med">
    <p:strips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F0B15-89AC-4C11-A2AD-9ADB413531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051169"/>
      </p:ext>
    </p:extLst>
  </p:cSld>
  <p:clrMapOvr>
    <a:masterClrMapping/>
  </p:clrMapOvr>
  <p:transition spd="med">
    <p:strips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7855B-3CD3-42A6-BFE9-5A65B673688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801561"/>
      </p:ext>
    </p:extLst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51DAD-BCC8-4F7E-A3E8-9D6854B795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120436"/>
      </p:ext>
    </p:extLst>
  </p:cSld>
  <p:clrMapOvr>
    <a:masterClrMapping/>
  </p:clrMapOvr>
  <p:transition spd="med">
    <p:strips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062BD-155A-4CAF-A400-CAFE3499733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370848"/>
      </p:ext>
    </p:extLst>
  </p:cSld>
  <p:clrMapOvr>
    <a:masterClrMapping/>
  </p:clrMapOvr>
  <p:transition spd="med">
    <p:strips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3E2B-D71B-4BC5-9091-A8639D8CF23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353502"/>
      </p:ext>
    </p:extLst>
  </p:cSld>
  <p:clrMapOvr>
    <a:masterClrMapping/>
  </p:clrMapOvr>
  <p:transition spd="med">
    <p:strips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62103-F879-4026-AF59-78BC36569C6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689604"/>
      </p:ext>
    </p:extLst>
  </p:cSld>
  <p:clrMapOvr>
    <a:masterClrMapping/>
  </p:clrMapOvr>
  <p:transition spd="med">
    <p:strips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B544E-C6B4-45F3-9889-60A76896CBD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737655"/>
      </p:ext>
    </p:extLst>
  </p:cSld>
  <p:clrMapOvr>
    <a:masterClrMapping/>
  </p:clrMapOvr>
  <p:transition spd="med">
    <p:strips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12C62-3DDD-42B2-884E-49DB228332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994133"/>
      </p:ext>
    </p:extLst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FCBA1C6-BA50-48DD-A5C4-B464A7DE0BA5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A1DF97-3E8C-4E0D-B06B-5A804667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463A8A-F6C8-4E67-86E7-2A6EB6E8C7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07750A-F3D4-465D-96D0-F6607F705D2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945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9456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9456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9456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9456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9457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9457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9457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9457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5125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57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745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med">
    <p:comb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4848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4106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4848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8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8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8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07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4849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49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0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08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4851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1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4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2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09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48535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6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7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8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39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40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8541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11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485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5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5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546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4854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85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854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855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855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1A4DFE-4C2D-49AA-B6D3-A7B7CD3A65A0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62830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strip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//upload.wikimedia.org/wikipedia/commons/e/ef/Peterburg,_Senate_Square,_1825,_dec._14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%D0%A4%D0%B0%D0%B9%D0%BB:Tsar_Nicholas_I_-3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429684" cy="1612901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Николай Первый (1825 – 1855). Внутренняя политика.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6143644"/>
            <a:ext cx="5643602" cy="495288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61444" name="Picture 4" descr="Николай 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357430"/>
            <a:ext cx="3071834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805893" cy="857232"/>
          </a:xfrm>
        </p:spPr>
        <p:txBody>
          <a:bodyPr/>
          <a:lstStyle/>
          <a:p>
            <a:r>
              <a:rPr lang="ru-RU" sz="2800" b="1" dirty="0" smtClean="0"/>
              <a:t>Какое событие произошло в ночь с1 на 2 марта 1801 г?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877331" cy="592935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События этого печального дня сохранились так же в моей памяти, как смутный сон; я был разбужен и увидел перед собою графиню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Ливен. Когда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меня одели, мы заметили в окно, на подъемном мосту под церковью, караулы, которых не было накануне; тут был весь Семёновский полк в крайне небрежном виде. Никто из нас не подозревал, что мы лишились отца; нас повели вниз к моей матушке, и вскоре оттуда мы отправились с нею, сёстрами, Михаилом и графиней Ливен в Зимний дворец. Караул вышел во двор Михайловского дворца и отдал честь. Моя мать тотчас же заставила его молчать. Матушка моя лежала в глубине комнаты, когда вошел Император Александр в сопровождении Константина и князя Николая Ивановича Салтыкова; он бросился перед матушкой на колени, и я до сих пор еще слышу его рыдания.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upload.wikimedia.org/wikipedia/commons/thumb/a/a7/Russparis.jpg/350px-Russp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142984"/>
            <a:ext cx="5857916" cy="35004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5357826"/>
            <a:ext cx="84296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1814 г. Николай </a:t>
            </a:r>
            <a:r>
              <a:rPr lang="en-US" sz="2800" b="1" dirty="0" smtClean="0">
                <a:latin typeface="Arial"/>
                <a:cs typeface="Arial"/>
              </a:rPr>
              <a:t>I</a:t>
            </a:r>
            <a:r>
              <a:rPr lang="ru-RU" sz="2800" b="1" dirty="0" smtClean="0"/>
              <a:t>  с русскими войсками въезжает в Париж.</a:t>
            </a:r>
            <a:endParaRPr lang="ru-RU" sz="28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74638"/>
            <a:ext cx="8643998" cy="1143000"/>
          </a:xfrm>
        </p:spPr>
        <p:txBody>
          <a:bodyPr/>
          <a:lstStyle/>
          <a:p>
            <a:r>
              <a:rPr lang="ru-RU" b="1" dirty="0" smtClean="0"/>
              <a:t>При каких обстоятельствах Николай взошёл на престол?</a:t>
            </a:r>
            <a:endParaRPr lang="ru-RU" b="1" dirty="0"/>
          </a:p>
        </p:txBody>
      </p:sp>
      <p:pic>
        <p:nvPicPr>
          <p:cNvPr id="2052" name="Picture 4" descr="Файл:Peterburg, Senate Square, 1825, dec. 1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835824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805893" cy="1071570"/>
          </a:xfrm>
          <a:ln w="76200">
            <a:solidFill>
              <a:srgbClr val="0070C0"/>
            </a:solidFill>
          </a:ln>
        </p:spPr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Собственная его императорского величества канцелярия.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643050"/>
            <a:ext cx="2714644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I</a:t>
            </a:r>
            <a:r>
              <a:rPr lang="ru-RU" sz="2400" b="1" dirty="0" smtClean="0">
                <a:latin typeface="Arial"/>
                <a:cs typeface="Arial"/>
              </a:rPr>
              <a:t> отделение готовило   бумаги для  докладов</a:t>
            </a:r>
            <a:r>
              <a:rPr lang="ru-RU" sz="2400" b="1" dirty="0" smtClean="0">
                <a:cs typeface="Arial"/>
              </a:rPr>
              <a:t> императору</a:t>
            </a:r>
            <a:r>
              <a:rPr lang="ru-RU" sz="2400" b="1" dirty="0" smtClean="0">
                <a:latin typeface="Arial"/>
                <a:cs typeface="Arial"/>
              </a:rPr>
              <a:t>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1643050"/>
            <a:ext cx="2786082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II</a:t>
            </a:r>
            <a:r>
              <a:rPr lang="ru-RU" sz="2400" b="1" dirty="0" smtClean="0">
                <a:latin typeface="Arial"/>
                <a:cs typeface="Arial"/>
              </a:rPr>
              <a:t> отделение. Создано в 1826г. Для кодификации законов.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1643050"/>
            <a:ext cx="2643206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III</a:t>
            </a:r>
            <a:r>
              <a:rPr lang="ru-RU" sz="2400" b="1" dirty="0" smtClean="0">
                <a:latin typeface="Arial"/>
                <a:cs typeface="Arial"/>
              </a:rPr>
              <a:t> отделение. Создано в 1826 г. Орган высшей политической полиции</a:t>
            </a:r>
            <a:r>
              <a:rPr lang="ru-RU" dirty="0" smtClean="0">
                <a:latin typeface="Arial"/>
                <a:cs typeface="Arial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4214818"/>
            <a:ext cx="2571768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VI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отделение. Создано в 1842 г.по вопросам управление.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4214818"/>
            <a:ext cx="2714644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отделение создано в 1828 г. Для реформы государственных крестьян.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214818"/>
            <a:ext cx="278608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IV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отделение создано в 1828 занималось женскими училищами и благотворительностью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140450"/>
          </a:xfrm>
        </p:spPr>
        <p:txBody>
          <a:bodyPr/>
          <a:lstStyle/>
          <a:p>
            <a:pPr eaLnBrk="1" hangingPunct="1"/>
            <a:r>
              <a:rPr lang="en-US" sz="1800" b="1" i="1" smtClean="0">
                <a:solidFill>
                  <a:srgbClr val="CC0000"/>
                </a:solidFill>
              </a:rPr>
              <a:t>I</a:t>
            </a:r>
            <a:r>
              <a:rPr lang="ru-RU" sz="1800" b="1" i="1" smtClean="0">
                <a:solidFill>
                  <a:srgbClr val="CC0000"/>
                </a:solidFill>
              </a:rPr>
              <a:t> отделение (январь 1826 г.) –</a:t>
            </a:r>
            <a:r>
              <a:rPr lang="ru-RU" sz="1800" b="1" smtClean="0">
                <a:solidFill>
                  <a:srgbClr val="CC0000"/>
                </a:solidFill>
              </a:rPr>
              <a:t> </a:t>
            </a:r>
            <a:r>
              <a:rPr lang="ru-RU" sz="1800" smtClean="0">
                <a:solidFill>
                  <a:schemeClr val="bg2"/>
                </a:solidFill>
              </a:rPr>
              <a:t>готовило бумаги для доклада   </a:t>
            </a:r>
            <a:br>
              <a:rPr lang="ru-RU" sz="1800" smtClean="0">
                <a:solidFill>
                  <a:schemeClr val="bg2"/>
                </a:solidFill>
              </a:rPr>
            </a:br>
            <a:r>
              <a:rPr lang="ru-RU" sz="1800" smtClean="0">
                <a:solidFill>
                  <a:schemeClr val="bg2"/>
                </a:solidFill>
              </a:rPr>
              <a:t>                                государю и контролировало исполнение его повелений.</a:t>
            </a:r>
            <a:br>
              <a:rPr lang="ru-RU" sz="1800" smtClean="0">
                <a:solidFill>
                  <a:schemeClr val="bg2"/>
                </a:solidFill>
              </a:rPr>
            </a:br>
            <a:r>
              <a:rPr lang="ru-RU" sz="1800" smtClean="0">
                <a:solidFill>
                  <a:schemeClr val="bg2"/>
                </a:solidFill>
              </a:rPr>
              <a:t/>
            </a:r>
            <a:br>
              <a:rPr lang="ru-RU" sz="1800" smtClean="0">
                <a:solidFill>
                  <a:schemeClr val="bg2"/>
                </a:solidFill>
              </a:rPr>
            </a:br>
            <a:r>
              <a:rPr lang="en-US" sz="1800" b="1" i="1" smtClean="0">
                <a:solidFill>
                  <a:srgbClr val="CC0000"/>
                </a:solidFill>
              </a:rPr>
              <a:t>II</a:t>
            </a:r>
            <a:r>
              <a:rPr lang="ru-RU" sz="1800" b="1" i="1" smtClean="0">
                <a:solidFill>
                  <a:srgbClr val="CC0000"/>
                </a:solidFill>
              </a:rPr>
              <a:t> отделение (апрель 1826 г.) – </a:t>
            </a:r>
            <a:r>
              <a:rPr lang="ru-RU" sz="1800" smtClean="0">
                <a:solidFill>
                  <a:schemeClr val="bg2"/>
                </a:solidFill>
              </a:rPr>
              <a:t>систематизация («кодификация») </a:t>
            </a:r>
            <a:br>
              <a:rPr lang="ru-RU" sz="1800" smtClean="0">
                <a:solidFill>
                  <a:schemeClr val="bg2"/>
                </a:solidFill>
              </a:rPr>
            </a:br>
            <a:r>
              <a:rPr lang="ru-RU" sz="1800" smtClean="0">
                <a:solidFill>
                  <a:schemeClr val="bg2"/>
                </a:solidFill>
              </a:rPr>
              <a:t>                                                                 законов империи (М.М.Сперанский).</a:t>
            </a:r>
            <a:br>
              <a:rPr lang="ru-RU" sz="1800" smtClean="0">
                <a:solidFill>
                  <a:schemeClr val="bg2"/>
                </a:solidFill>
              </a:rPr>
            </a:br>
            <a:r>
              <a:rPr lang="ru-RU" sz="1800" smtClean="0">
                <a:solidFill>
                  <a:schemeClr val="bg2"/>
                </a:solidFill>
              </a:rPr>
              <a:t/>
            </a:r>
            <a:br>
              <a:rPr lang="ru-RU" sz="1800" smtClean="0">
                <a:solidFill>
                  <a:schemeClr val="bg2"/>
                </a:solidFill>
              </a:rPr>
            </a:br>
            <a:r>
              <a:rPr lang="en-US" sz="1800" b="1" i="1" smtClean="0">
                <a:solidFill>
                  <a:srgbClr val="CC0000"/>
                </a:solidFill>
              </a:rPr>
              <a:t>III</a:t>
            </a:r>
            <a:r>
              <a:rPr lang="ru-RU" sz="1800" b="1" i="1" smtClean="0">
                <a:solidFill>
                  <a:srgbClr val="CC0000"/>
                </a:solidFill>
              </a:rPr>
              <a:t> отделение (июль 1826 г.) – </a:t>
            </a:r>
            <a:r>
              <a:rPr lang="ru-RU" sz="1800" smtClean="0">
                <a:solidFill>
                  <a:srgbClr val="003366"/>
                </a:solidFill>
              </a:rPr>
              <a:t>орган политического сыска и 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smtClean="0">
                <a:solidFill>
                  <a:srgbClr val="003366"/>
                </a:solidFill>
              </a:rPr>
              <a:t>                                                                   следствия (граф А.Х.Бенкендорф).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smtClean="0">
                <a:solidFill>
                  <a:srgbClr val="003366"/>
                </a:solidFill>
              </a:rPr>
              <a:t/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en-US" sz="1800" b="1" i="1" smtClean="0">
                <a:solidFill>
                  <a:srgbClr val="CC0000"/>
                </a:solidFill>
              </a:rPr>
              <a:t>IV</a:t>
            </a:r>
            <a:r>
              <a:rPr lang="ru-RU" sz="1800" b="1" i="1" smtClean="0">
                <a:solidFill>
                  <a:srgbClr val="CC0000"/>
                </a:solidFill>
              </a:rPr>
              <a:t> отделение (1828 г.) – </a:t>
            </a:r>
            <a:r>
              <a:rPr lang="ru-RU" sz="1800" smtClean="0">
                <a:solidFill>
                  <a:srgbClr val="003366"/>
                </a:solidFill>
              </a:rPr>
              <a:t>ведало благотворительными 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smtClean="0">
                <a:solidFill>
                  <a:srgbClr val="003366"/>
                </a:solidFill>
              </a:rPr>
              <a:t>                   учреждениями (учебными, воспитательными, лечебными и др.)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smtClean="0">
                <a:solidFill>
                  <a:srgbClr val="CC0000"/>
                </a:solidFill>
              </a:rPr>
              <a:t> </a:t>
            </a:r>
            <a:br>
              <a:rPr lang="ru-RU" sz="1800" smtClean="0">
                <a:solidFill>
                  <a:srgbClr val="CC0000"/>
                </a:solidFill>
              </a:rPr>
            </a:br>
            <a:r>
              <a:rPr lang="en-US" sz="1800" b="1" i="1" smtClean="0">
                <a:solidFill>
                  <a:srgbClr val="CC0000"/>
                </a:solidFill>
              </a:rPr>
              <a:t>V</a:t>
            </a:r>
            <a:r>
              <a:rPr lang="ru-RU" sz="1800" b="1" i="1" smtClean="0">
                <a:solidFill>
                  <a:srgbClr val="CC0000"/>
                </a:solidFill>
              </a:rPr>
              <a:t> отделение (1836 г.) – </a:t>
            </a:r>
            <a:r>
              <a:rPr lang="ru-RU" sz="1800" smtClean="0">
                <a:solidFill>
                  <a:srgbClr val="003366"/>
                </a:solidFill>
              </a:rPr>
              <a:t>разработка реформы управления 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smtClean="0">
                <a:solidFill>
                  <a:srgbClr val="003366"/>
                </a:solidFill>
              </a:rPr>
              <a:t>                                                                       государственными крестьянами.</a:t>
            </a:r>
            <a:r>
              <a:rPr lang="ru-RU" sz="1800" smtClean="0">
                <a:solidFill>
                  <a:srgbClr val="CC0000"/>
                </a:solidFill>
              </a:rPr>
              <a:t/>
            </a:r>
            <a:br>
              <a:rPr lang="ru-RU" sz="1800" smtClean="0">
                <a:solidFill>
                  <a:srgbClr val="CC0000"/>
                </a:solidFill>
              </a:rPr>
            </a:br>
            <a:r>
              <a:rPr lang="ru-RU" sz="1800" smtClean="0">
                <a:solidFill>
                  <a:srgbClr val="CC0000"/>
                </a:solidFill>
              </a:rPr>
              <a:t/>
            </a:r>
            <a:br>
              <a:rPr lang="ru-RU" sz="1800" smtClean="0">
                <a:solidFill>
                  <a:srgbClr val="CC0000"/>
                </a:solidFill>
              </a:rPr>
            </a:br>
            <a:r>
              <a:rPr lang="en-US" sz="1800" b="1" i="1" smtClean="0">
                <a:solidFill>
                  <a:srgbClr val="CC0000"/>
                </a:solidFill>
              </a:rPr>
              <a:t>VI</a:t>
            </a:r>
            <a:r>
              <a:rPr lang="ru-RU" sz="1800" b="1" i="1" smtClean="0">
                <a:solidFill>
                  <a:srgbClr val="CC0000"/>
                </a:solidFill>
              </a:rPr>
              <a:t> отделение (1842 г.) – </a:t>
            </a:r>
            <a:r>
              <a:rPr lang="ru-RU" sz="1800" smtClean="0">
                <a:solidFill>
                  <a:srgbClr val="003366"/>
                </a:solidFill>
              </a:rPr>
              <a:t>разработка административной реформы 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smtClean="0">
                <a:solidFill>
                  <a:srgbClr val="003366"/>
                </a:solidFill>
              </a:rPr>
              <a:t>                                                                                                           на Кавказе.</a:t>
            </a:r>
            <a:br>
              <a:rPr lang="ru-RU" sz="1800" smtClean="0">
                <a:solidFill>
                  <a:srgbClr val="003366"/>
                </a:solidFill>
              </a:rPr>
            </a:br>
            <a:r>
              <a:rPr lang="ru-RU" sz="1800" b="1" i="1" smtClean="0">
                <a:solidFill>
                  <a:srgbClr val="CC0000"/>
                </a:solidFill>
              </a:rPr>
              <a:t>Сенат и Государственный совет – </a:t>
            </a:r>
            <a:r>
              <a:rPr lang="ru-RU" sz="1800" smtClean="0">
                <a:solidFill>
                  <a:srgbClr val="003366"/>
                </a:solidFill>
              </a:rPr>
              <a:t>функции ограничивались простым выполнением решений, разработанных в канцелярии императора и секретных комитетах.</a:t>
            </a:r>
            <a:endParaRPr lang="ru-RU" sz="1800" b="1" smtClean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38307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805893" cy="928694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Кодификация Российского законодательства в 30 – е. гг.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XIX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 века.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2000232" cy="1700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1830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000372"/>
            <a:ext cx="2000232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1833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1285860"/>
            <a:ext cx="3071834" cy="170021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Собрание законов Российской империи в 45 т.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3000372"/>
            <a:ext cx="3071834" cy="142876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Свод законов Российской империи в 15 томах. 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1285860"/>
            <a:ext cx="4071934" cy="1714512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Законодательные акты с «Соборного уложения» 1649 до конца царствования Александра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I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.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000372"/>
            <a:ext cx="4071934" cy="1428760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Законодательные акты классифицированные по сферам их действия.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C:\Documents and Settings\777\Мои документы\Мои рисунки\%D1%80%D0%B0%D0%BD%D1%81%D0%BA%D0%BE%D0%B3%D0%BE_%D0%9C%D0%B8%D1%85%D0%B0%D0%B8%D0%BB%D0%B0_%D0%9C%D0%B8%D1%85%D0%B0%D0%B9%D0%BB%D0%BE%D0%B2%D0%B8%D1%87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29132"/>
            <a:ext cx="2071670" cy="2428868"/>
          </a:xfrm>
          <a:prstGeom prst="rect">
            <a:avLst/>
          </a:prstGeom>
          <a:noFill/>
        </p:spPr>
      </p:pic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285984" y="4643446"/>
            <a:ext cx="6643734" cy="192882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М. Сперанский осуществил кодификацию за 5 лет.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77331" cy="1285884"/>
          </a:xfrm>
          <a:ln w="76200">
            <a:solidFill>
              <a:schemeClr val="bg1">
                <a:lumMod val="20000"/>
                <a:lumOff val="80000"/>
              </a:schemeClr>
            </a:solidFill>
          </a:ln>
        </p:spPr>
        <p:txBody>
          <a:bodyPr>
            <a:prstTxWarp prst="textInflateBottom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Меры по укреплению позиций дворянства.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928802"/>
            <a:ext cx="392909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Указ о майоратах 1845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71810"/>
            <a:ext cx="435768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Повышение чинов, дававших право на дворянское звание (1845).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4286256"/>
            <a:ext cx="492919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Усиление роли дворянских собраний.</a:t>
            </a:r>
            <a:endParaRPr lang="ru-RU" sz="2400" b="1" dirty="0"/>
          </a:p>
        </p:txBody>
      </p:sp>
      <p:sp>
        <p:nvSpPr>
          <p:cNvPr id="7" name="Стрелка вниз 6"/>
          <p:cNvSpPr/>
          <p:nvPr/>
        </p:nvSpPr>
        <p:spPr>
          <a:xfrm>
            <a:off x="1500166" y="1285860"/>
            <a:ext cx="484632" cy="621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357686" y="1500174"/>
            <a:ext cx="484632" cy="15499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286644" y="1500174"/>
            <a:ext cx="484632" cy="2764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05893" cy="857256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Меры для смягчения крепостных отношений.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928670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Запрещено отдавать крестьян на заводы. Запрещено ссылать крестьян в Сибирь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928802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Запрещено продавать крестьян с раздроблением семей.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928934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Запрещено безземельным дворянам покупать крестьян без земли.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3929066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Крестьяне получали право приобретать недвижимое собственность с согласия помещика.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5943600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1842 – «указ об обязанных крестьянах». Носил рекомендательный характер.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4929198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/>
              <a:t>Реформа Киселёва П.Д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734455" cy="5840435"/>
          </a:xfrm>
          <a:ln w="76200">
            <a:solidFill>
              <a:schemeClr val="bg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ru-RU" b="1" dirty="0" smtClean="0"/>
              <a:t>Глубоко искренний в своих убеждениях, часто героический и великий в своей преданности тому делу, в котором он видел миссию, возложенную на него провидением, можно сказать, что Николай I был донкихотом самодержавия, донкихотом страшным и зловредным, потому что обладал всемогуществом, позволившим ему подчинять всё своей фанатической и устарелой теории и попирать ногами самые законные стремления и права своего века. </a:t>
            </a:r>
          </a:p>
          <a:p>
            <a:pPr>
              <a:buNone/>
            </a:pPr>
            <a:r>
              <a:rPr lang="ru-RU" b="1" dirty="0" smtClean="0"/>
              <a:t>                                            А.Тютчева.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805893" cy="1868478"/>
          </a:xfrm>
        </p:spPr>
        <p:txBody>
          <a:bodyPr/>
          <a:lstStyle/>
          <a:p>
            <a:r>
              <a:rPr lang="ru-RU" b="1" dirty="0" smtClean="0"/>
              <a:t>Противоречивость в правлении:</a:t>
            </a:r>
            <a:endParaRPr lang="ru-RU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1753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/>
              <a:t>Не Богу ты служил и не России. Служил лишь суете своей,</a:t>
            </a:r>
            <a:br>
              <a:rPr lang="ru-RU" sz="3200" b="1" smtClean="0"/>
            </a:br>
            <a:r>
              <a:rPr lang="ru-RU" sz="3200" b="1" smtClean="0"/>
              <a:t>И все дела твои и добрые и злые, -  Все было ложь в тебе,</a:t>
            </a:r>
            <a:br>
              <a:rPr lang="ru-RU" sz="3200" b="1" smtClean="0"/>
            </a:br>
            <a:r>
              <a:rPr lang="ru-RU" sz="3200" b="1" smtClean="0"/>
              <a:t>Все призраки пустые!</a:t>
            </a:r>
            <a:br>
              <a:rPr lang="ru-RU" sz="3200" b="1" smtClean="0"/>
            </a:br>
            <a:r>
              <a:rPr lang="ru-RU" sz="3200" b="1" smtClean="0"/>
              <a:t>Ты был не царь, а лицедей.</a:t>
            </a:r>
            <a:br>
              <a:rPr lang="ru-RU" sz="3200" b="1" smtClean="0"/>
            </a:br>
            <a:r>
              <a:rPr lang="ru-RU" sz="3200" b="1" smtClean="0"/>
              <a:t>                                         Ф.И.Тютчев</a:t>
            </a:r>
            <a:br>
              <a:rPr lang="ru-RU" sz="3200" b="1" smtClean="0"/>
            </a:b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/>
            </a:r>
            <a:br>
              <a:rPr lang="ru-RU" sz="3200" b="1" smtClean="0"/>
            </a:br>
            <a:endParaRPr lang="ru-RU" sz="3200" b="1" smtClean="0"/>
          </a:p>
        </p:txBody>
      </p:sp>
      <p:pic>
        <p:nvPicPr>
          <p:cNvPr id="167941" name="Picture 5" descr="Тютчев федор Иванови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500438"/>
            <a:ext cx="2468562" cy="314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30515956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805893" cy="1143000"/>
          </a:xfrm>
          <a:ln w="57150">
            <a:solidFill>
              <a:schemeClr val="bg2"/>
            </a:solidFill>
          </a:ln>
        </p:spPr>
        <p:txBody>
          <a:bodyPr/>
          <a:lstStyle/>
          <a:p>
            <a:r>
              <a:rPr lang="ru-RU" b="1" dirty="0" smtClean="0"/>
              <a:t>Николай </a:t>
            </a:r>
            <a:r>
              <a:rPr lang="en-US" b="1" dirty="0" smtClean="0">
                <a:latin typeface="Arial"/>
                <a:cs typeface="Arial"/>
              </a:rPr>
              <a:t>I</a:t>
            </a:r>
            <a:r>
              <a:rPr lang="ru-RU" b="1" dirty="0" smtClean="0">
                <a:latin typeface="Arial"/>
                <a:cs typeface="Arial"/>
              </a:rPr>
              <a:t>. 11 император России. 2 царь Польши, 2 Великий князь Финляндии. 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285720" y="1500174"/>
            <a:ext cx="4214842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Кто являлся первым  царём Польши и Великим князем Финляндии?</a:t>
            </a:r>
            <a:endParaRPr lang="ru-RU" sz="2400" b="1" dirty="0"/>
          </a:p>
        </p:txBody>
      </p:sp>
      <p:sp>
        <p:nvSpPr>
          <p:cNvPr id="5" name="Овал 4"/>
          <p:cNvSpPr/>
          <p:nvPr/>
        </p:nvSpPr>
        <p:spPr>
          <a:xfrm>
            <a:off x="214282" y="4143380"/>
            <a:ext cx="4143404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Александр Первый.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1643050"/>
            <a:ext cx="4357718" cy="19145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Каким образом Польша и Финляндия оказались в составе Российской империи?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4572008"/>
            <a:ext cx="4414862" cy="19145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Польша – по условиям Венского конгресса в181</a:t>
            </a:r>
            <a:r>
              <a:rPr lang="en-US" sz="2400" b="1" dirty="0" smtClean="0"/>
              <a:t>5</a:t>
            </a:r>
            <a:r>
              <a:rPr lang="ru-RU" sz="2400" b="1" dirty="0" smtClean="0"/>
              <a:t>.</a:t>
            </a:r>
          </a:p>
          <a:p>
            <a:pPr algn="ctr"/>
            <a:r>
              <a:rPr lang="ru-RU" sz="2400" b="1" dirty="0" smtClean="0"/>
              <a:t>Финляндия по условиям </a:t>
            </a:r>
            <a:r>
              <a:rPr lang="ru-RU" sz="2400" b="1" dirty="0" err="1" smtClean="0"/>
              <a:t>Фридрихсгамского</a:t>
            </a:r>
            <a:r>
              <a:rPr lang="ru-RU" sz="2400" b="1" dirty="0" smtClean="0"/>
              <a:t> договора 1809 г.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663017" cy="6215106"/>
          </a:xfrm>
          <a:ln w="76200">
            <a:solidFill>
              <a:schemeClr val="bg2"/>
            </a:solidFill>
          </a:ln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571744"/>
            <a:ext cx="7000924" cy="1057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Николай Первый </a:t>
            </a:r>
            <a:endParaRPr lang="ru-RU" sz="36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429124" y="371475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00042"/>
            <a:ext cx="6929486" cy="1057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Предшественник: Александр Первый.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429124" y="15716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4714884"/>
            <a:ext cx="714380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Последователь: Александр Второй.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1" y="214290"/>
            <a:ext cx="8530473" cy="1071570"/>
          </a:xfrm>
          <a:ln w="76200">
            <a:solidFill>
              <a:schemeClr val="bg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ru-RU" b="1" dirty="0" smtClean="0"/>
              <a:t>Николай </a:t>
            </a:r>
            <a:r>
              <a:rPr lang="en-US" b="1" dirty="0" smtClean="0">
                <a:latin typeface="Arial"/>
                <a:cs typeface="Arial"/>
              </a:rPr>
              <a:t>I</a:t>
            </a:r>
            <a:r>
              <a:rPr lang="ru-RU" b="1" dirty="0" smtClean="0">
                <a:latin typeface="Arial"/>
                <a:cs typeface="Arial"/>
              </a:rPr>
              <a:t> (1825 – 1855).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357298"/>
            <a:ext cx="8572560" cy="1752600"/>
          </a:xfrm>
        </p:spPr>
        <p:txBody>
          <a:bodyPr/>
          <a:lstStyle/>
          <a:p>
            <a:r>
              <a:rPr lang="ru-RU" b="1" i="1" dirty="0" smtClean="0"/>
              <a:t>Апогей самодержавия – наиболее полное проявление абсолютизма, неограниченной власти монарха во всех сферах общественной и политической жизни.</a:t>
            </a:r>
            <a:endParaRPr lang="ru-RU" b="1" i="1" dirty="0"/>
          </a:p>
        </p:txBody>
      </p:sp>
      <p:pic>
        <p:nvPicPr>
          <p:cNvPr id="3073" name="Picture 1" descr="C:\Documents and Settings\777\Мои документы\Мои рисунки\220px-Nik__Pavl__by_V__Golike_%281843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786058"/>
            <a:ext cx="2928958" cy="3746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2786058"/>
            <a:ext cx="5286412" cy="3714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Задача правления – укрепление существующего строя.</a:t>
            </a:r>
          </a:p>
          <a:p>
            <a:pPr algn="ctr"/>
            <a:r>
              <a:rPr lang="ru-RU" sz="3600" b="1" dirty="0" smtClean="0"/>
              <a:t>Идеал – армия.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643997" cy="857256"/>
          </a:xfrm>
          <a:ln w="76200">
            <a:solidFill>
              <a:schemeClr val="bg2"/>
            </a:solidFill>
          </a:ln>
        </p:spPr>
        <p:txBody>
          <a:bodyPr/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Николай Первый – Незабвенный. Неофициальное прозвище: Николай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Палкин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214422"/>
            <a:ext cx="5357850" cy="5643578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А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мне довелось при Николае служить,— сказал старик. — И тотчас же оживился и стал рассказывать.</a:t>
            </a:r>
            <a:b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Тогда что было,— заговорил он. — Тогда на 50 палок и порток не снимали; а 150, 200, 300… насмерть запарывали. Говорил он и с отвращением, и с ужасом, и не без гордости о прежнем молодечестве. — А уж палками — недели не проходило, чтобы не забивали насмерть человека или двух из полка. 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нас и солдаты Николая 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Палкиным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прозвали. Николай 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Павлыч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они говорят Николай 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Палкин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Так и пошло ему прозвище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>
              <a:buNone/>
            </a:pPr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</a:p>
          <a:p>
            <a:pPr>
              <a:buNone/>
            </a:pPr>
            <a:r>
              <a:rPr lang="ru-RU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Отрывок из рассказа Л. Толстого.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4818" name="Picture 2" descr="http://upload.wikimedia.org/wikipedia/commons/thumb/3/32/%D0%A1%D0%B2%D0%B5%D1%80%D1%87%D0%BA%D0%BE%D0%B2_-_%D0%BF%D0%BE%D1%80%D1%82%D1%80%D0%B5%D1%82_%D0%9D%D0%B8%D0%BA%D0%BE%D0%BB%D0%B0%D1%8F_I.jpg/220px-%D0%A1%D0%B2%D0%B5%D1%80%D1%87%D0%BA%D0%BE%D0%B2_-_%D0%BF%D0%BE%D1%80%D1%82%D1%80%D0%B5%D1%82_%D0%9D%D0%B8%D0%BA%D0%BE%D0%BB%D0%B0%D1%8F_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64333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734455" cy="6286544"/>
          </a:xfrm>
          <a:ln w="76200">
            <a:solidFill>
              <a:schemeClr val="bg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ru-RU" b="1" dirty="0" smtClean="0"/>
              <a:t>«… Самодовольная посредственность с кругозором ротного командира»… Ф. Энгельс.</a:t>
            </a:r>
          </a:p>
          <a:p>
            <a:r>
              <a:rPr lang="ru-RU" b="1" dirty="0" smtClean="0"/>
              <a:t>«Высочайший фельдфебель». А.Герцен.</a:t>
            </a:r>
          </a:p>
          <a:p>
            <a:r>
              <a:rPr lang="ru-RU" b="1" dirty="0" smtClean="0"/>
              <a:t>«Рыцарь самодержавия».</a:t>
            </a:r>
            <a:endParaRPr lang="ru-RU" b="1" dirty="0"/>
          </a:p>
        </p:txBody>
      </p:sp>
      <p:pic>
        <p:nvPicPr>
          <p:cNvPr id="68610" name="Picture 2" descr="Николай I">
            <a:hlinkClick r:id="rId2" tooltip="Николай I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071678"/>
            <a:ext cx="3214710" cy="4214842"/>
          </a:xfrm>
          <a:prstGeom prst="rect">
            <a:avLst/>
          </a:prstGeom>
          <a:noFill/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071934" y="2071678"/>
            <a:ext cx="4643470" cy="4000528"/>
          </a:xfrm>
          <a:prstGeom prst="round2DiagRect">
            <a:avLst>
              <a:gd name="adj1" fmla="val 16667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«Мне нужны не умные, а верноподданные».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805893" cy="6357982"/>
          </a:xfrm>
          <a:ln w="76200">
            <a:solidFill>
              <a:schemeClr val="bg2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1071546"/>
            <a:ext cx="507209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Павел Первый.</a:t>
            </a:r>
            <a:endParaRPr lang="ru-RU" sz="40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500166" y="2000240"/>
            <a:ext cx="3143272" cy="20717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3215472" y="3428206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43438" y="2000240"/>
            <a:ext cx="3357586" cy="20717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285720" y="4071942"/>
            <a:ext cx="264320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Александр </a:t>
            </a:r>
            <a:r>
              <a:rPr lang="en-US" sz="2400" b="1" dirty="0" smtClean="0">
                <a:latin typeface="Arial"/>
                <a:cs typeface="Arial"/>
              </a:rPr>
              <a:t>I</a:t>
            </a:r>
            <a:endParaRPr lang="ru-RU" sz="24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00364" y="4857760"/>
            <a:ext cx="30003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Константин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15074" y="4071942"/>
            <a:ext cx="27146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Николай </a:t>
            </a:r>
            <a:r>
              <a:rPr lang="en-US" sz="2400" b="1" dirty="0" smtClean="0">
                <a:latin typeface="Arial"/>
                <a:cs typeface="Arial"/>
              </a:rPr>
              <a:t>I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3429025" cy="928694"/>
          </a:xfrm>
        </p:spPr>
        <p:txBody>
          <a:bodyPr/>
          <a:lstStyle/>
          <a:p>
            <a:r>
              <a:rPr lang="ru-RU" b="1" dirty="0" smtClean="0"/>
              <a:t>Детство: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214290"/>
            <a:ext cx="5091117" cy="642942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Николай был третьим сыном императора Павла I и императрицы Марии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Фёдоровны.</a:t>
            </a:r>
          </a:p>
          <a:p>
            <a:r>
              <a:rPr lang="ru-RU" b="1" dirty="0" smtClean="0"/>
              <a:t>Р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одился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25 июня 1796 года — за несколько месяцев до вступления Великого князя Павла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Петровича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престол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b="1" dirty="0" smtClean="0"/>
              <a:t>Н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яня - 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шотландка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Евгения </a:t>
            </a:r>
            <a:r>
              <a:rPr lang="ru-RU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Лайон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ноября 1800 года воспитателем Николая 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стал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генерал </a:t>
            </a:r>
            <a:r>
              <a:rPr lang="ru-RU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М. И. </a:t>
            </a:r>
            <a:r>
              <a:rPr lang="ru-RU" b="1" u="sng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Ламздорф</a:t>
            </a:r>
            <a:r>
              <a:rPr lang="ru-RU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Генерал пребывал при своём воспитаннике 17 лет.</a:t>
            </a:r>
            <a:endParaRPr lang="ru-RU" b="1" dirty="0"/>
          </a:p>
        </p:txBody>
      </p:sp>
      <p:pic>
        <p:nvPicPr>
          <p:cNvPr id="31746" name="Picture 2" descr="http://upload.wikimedia.org/wikipedia/commons/thumb/d/dc/Nickolas_I_as_child_by_A.Rockstuhl.jpg/220px-Nickolas_I_as_child_by_A.Rockstuh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50046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ind_0019_slide">
  <a:themeElements>
    <a:clrScheme name="Тема Office 2">
      <a:dk1>
        <a:srgbClr val="000000"/>
      </a:dk1>
      <a:lt1>
        <a:srgbClr val="66CCFF"/>
      </a:lt1>
      <a:dk2>
        <a:srgbClr val="000000"/>
      </a:dk2>
      <a:lt2>
        <a:srgbClr val="CCCCCC"/>
      </a:lt2>
      <a:accent1>
        <a:srgbClr val="2B6A3D"/>
      </a:accent1>
      <a:accent2>
        <a:srgbClr val="384F8C"/>
      </a:accent2>
      <a:accent3>
        <a:srgbClr val="B8E2FF"/>
      </a:accent3>
      <a:accent4>
        <a:srgbClr val="000000"/>
      </a:accent4>
      <a:accent5>
        <a:srgbClr val="ACB9AF"/>
      </a:accent5>
      <a:accent6>
        <a:srgbClr val="32477E"/>
      </a:accent6>
      <a:hlink>
        <a:srgbClr val="6B612B"/>
      </a:hlink>
      <a:folHlink>
        <a:srgbClr val="32647D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406E85"/>
        </a:accent1>
        <a:accent2>
          <a:srgbClr val="0081C2"/>
        </a:accent2>
        <a:accent3>
          <a:srgbClr val="B8E2FF"/>
        </a:accent3>
        <a:accent4>
          <a:srgbClr val="000000"/>
        </a:accent4>
        <a:accent5>
          <a:srgbClr val="AFBAC2"/>
        </a:accent5>
        <a:accent6>
          <a:srgbClr val="0074B0"/>
        </a:accent6>
        <a:hlink>
          <a:srgbClr val="005885"/>
        </a:hlink>
        <a:folHlink>
          <a:srgbClr val="006C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2B6A3D"/>
        </a:accent1>
        <a:accent2>
          <a:srgbClr val="384F8C"/>
        </a:accent2>
        <a:accent3>
          <a:srgbClr val="B8E2FF"/>
        </a:accent3>
        <a:accent4>
          <a:srgbClr val="000000"/>
        </a:accent4>
        <a:accent5>
          <a:srgbClr val="ACB9AF"/>
        </a:accent5>
        <a:accent6>
          <a:srgbClr val="32477E"/>
        </a:accent6>
        <a:hlink>
          <a:srgbClr val="6B612B"/>
        </a:hlink>
        <a:folHlink>
          <a:srgbClr val="3264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32647D"/>
        </a:accent1>
        <a:accent2>
          <a:srgbClr val="7D4B45"/>
        </a:accent2>
        <a:accent3>
          <a:srgbClr val="B8E2FF"/>
        </a:accent3>
        <a:accent4>
          <a:srgbClr val="000000"/>
        </a:accent4>
        <a:accent5>
          <a:srgbClr val="ADB8BF"/>
        </a:accent5>
        <a:accent6>
          <a:srgbClr val="71433E"/>
        </a:accent6>
        <a:hlink>
          <a:srgbClr val="60632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606328"/>
        </a:accent1>
        <a:accent2>
          <a:srgbClr val="32647D"/>
        </a:accent2>
        <a:accent3>
          <a:srgbClr val="B8E2FF"/>
        </a:accent3>
        <a:accent4>
          <a:srgbClr val="000000"/>
        </a:accent4>
        <a:accent5>
          <a:srgbClr val="B6B7AC"/>
        </a:accent5>
        <a:accent6>
          <a:srgbClr val="2C5A71"/>
        </a:accent6>
        <a:hlink>
          <a:srgbClr val="7D573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06E85"/>
        </a:accent1>
        <a:accent2>
          <a:srgbClr val="0081C2"/>
        </a:accent2>
        <a:accent3>
          <a:srgbClr val="FFFFFF"/>
        </a:accent3>
        <a:accent4>
          <a:srgbClr val="000000"/>
        </a:accent4>
        <a:accent5>
          <a:srgbClr val="AFBAC2"/>
        </a:accent5>
        <a:accent6>
          <a:srgbClr val="0074B0"/>
        </a:accent6>
        <a:hlink>
          <a:srgbClr val="005885"/>
        </a:hlink>
        <a:folHlink>
          <a:srgbClr val="006C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B6A3D"/>
        </a:accent1>
        <a:accent2>
          <a:srgbClr val="384F8C"/>
        </a:accent2>
        <a:accent3>
          <a:srgbClr val="FFFFFF"/>
        </a:accent3>
        <a:accent4>
          <a:srgbClr val="000000"/>
        </a:accent4>
        <a:accent5>
          <a:srgbClr val="ACB9AF"/>
        </a:accent5>
        <a:accent6>
          <a:srgbClr val="32477E"/>
        </a:accent6>
        <a:hlink>
          <a:srgbClr val="6B612B"/>
        </a:hlink>
        <a:folHlink>
          <a:srgbClr val="3264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2647D"/>
        </a:accent1>
        <a:accent2>
          <a:srgbClr val="7D4B45"/>
        </a:accent2>
        <a:accent3>
          <a:srgbClr val="FFFFFF"/>
        </a:accent3>
        <a:accent4>
          <a:srgbClr val="000000"/>
        </a:accent4>
        <a:accent5>
          <a:srgbClr val="ADB8BF"/>
        </a:accent5>
        <a:accent6>
          <a:srgbClr val="71433E"/>
        </a:accent6>
        <a:hlink>
          <a:srgbClr val="60632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06328"/>
        </a:accent1>
        <a:accent2>
          <a:srgbClr val="32647D"/>
        </a:accent2>
        <a:accent3>
          <a:srgbClr val="FFFFFF"/>
        </a:accent3>
        <a:accent4>
          <a:srgbClr val="000000"/>
        </a:accent4>
        <a:accent5>
          <a:srgbClr val="B6B7AC"/>
        </a:accent5>
        <a:accent6>
          <a:srgbClr val="2C5A71"/>
        </a:accent6>
        <a:hlink>
          <a:srgbClr val="7D573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66CCFF"/>
      </a:lt1>
      <a:dk2>
        <a:srgbClr val="000000"/>
      </a:dk2>
      <a:lt2>
        <a:srgbClr val="CCCCCC"/>
      </a:lt2>
      <a:accent1>
        <a:srgbClr val="2B6A3D"/>
      </a:accent1>
      <a:accent2>
        <a:srgbClr val="384F8C"/>
      </a:accent2>
      <a:accent3>
        <a:srgbClr val="B8E2FF"/>
      </a:accent3>
      <a:accent4>
        <a:srgbClr val="000000"/>
      </a:accent4>
      <a:accent5>
        <a:srgbClr val="ACB9AF"/>
      </a:accent5>
      <a:accent6>
        <a:srgbClr val="32477E"/>
      </a:accent6>
      <a:hlink>
        <a:srgbClr val="6B612B"/>
      </a:hlink>
      <a:folHlink>
        <a:srgbClr val="32647D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406E85"/>
        </a:accent1>
        <a:accent2>
          <a:srgbClr val="0081C2"/>
        </a:accent2>
        <a:accent3>
          <a:srgbClr val="B8E2FF"/>
        </a:accent3>
        <a:accent4>
          <a:srgbClr val="000000"/>
        </a:accent4>
        <a:accent5>
          <a:srgbClr val="AFBAC2"/>
        </a:accent5>
        <a:accent6>
          <a:srgbClr val="0074B0"/>
        </a:accent6>
        <a:hlink>
          <a:srgbClr val="005885"/>
        </a:hlink>
        <a:folHlink>
          <a:srgbClr val="006C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2B6A3D"/>
        </a:accent1>
        <a:accent2>
          <a:srgbClr val="384F8C"/>
        </a:accent2>
        <a:accent3>
          <a:srgbClr val="B8E2FF"/>
        </a:accent3>
        <a:accent4>
          <a:srgbClr val="000000"/>
        </a:accent4>
        <a:accent5>
          <a:srgbClr val="ACB9AF"/>
        </a:accent5>
        <a:accent6>
          <a:srgbClr val="32477E"/>
        </a:accent6>
        <a:hlink>
          <a:srgbClr val="6B612B"/>
        </a:hlink>
        <a:folHlink>
          <a:srgbClr val="3264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32647D"/>
        </a:accent1>
        <a:accent2>
          <a:srgbClr val="7D4B45"/>
        </a:accent2>
        <a:accent3>
          <a:srgbClr val="B8E2FF"/>
        </a:accent3>
        <a:accent4>
          <a:srgbClr val="000000"/>
        </a:accent4>
        <a:accent5>
          <a:srgbClr val="ADB8BF"/>
        </a:accent5>
        <a:accent6>
          <a:srgbClr val="71433E"/>
        </a:accent6>
        <a:hlink>
          <a:srgbClr val="60632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66CCFF"/>
        </a:lt1>
        <a:dk2>
          <a:srgbClr val="000000"/>
        </a:dk2>
        <a:lt2>
          <a:srgbClr val="CCCCCC"/>
        </a:lt2>
        <a:accent1>
          <a:srgbClr val="606328"/>
        </a:accent1>
        <a:accent2>
          <a:srgbClr val="32647D"/>
        </a:accent2>
        <a:accent3>
          <a:srgbClr val="B8E2FF"/>
        </a:accent3>
        <a:accent4>
          <a:srgbClr val="000000"/>
        </a:accent4>
        <a:accent5>
          <a:srgbClr val="B6B7AC"/>
        </a:accent5>
        <a:accent6>
          <a:srgbClr val="2C5A71"/>
        </a:accent6>
        <a:hlink>
          <a:srgbClr val="7D573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06E85"/>
        </a:accent1>
        <a:accent2>
          <a:srgbClr val="0081C2"/>
        </a:accent2>
        <a:accent3>
          <a:srgbClr val="FFFFFF"/>
        </a:accent3>
        <a:accent4>
          <a:srgbClr val="000000"/>
        </a:accent4>
        <a:accent5>
          <a:srgbClr val="AFBAC2"/>
        </a:accent5>
        <a:accent6>
          <a:srgbClr val="0074B0"/>
        </a:accent6>
        <a:hlink>
          <a:srgbClr val="005885"/>
        </a:hlink>
        <a:folHlink>
          <a:srgbClr val="006C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B6A3D"/>
        </a:accent1>
        <a:accent2>
          <a:srgbClr val="384F8C"/>
        </a:accent2>
        <a:accent3>
          <a:srgbClr val="FFFFFF"/>
        </a:accent3>
        <a:accent4>
          <a:srgbClr val="000000"/>
        </a:accent4>
        <a:accent5>
          <a:srgbClr val="ACB9AF"/>
        </a:accent5>
        <a:accent6>
          <a:srgbClr val="32477E"/>
        </a:accent6>
        <a:hlink>
          <a:srgbClr val="6B612B"/>
        </a:hlink>
        <a:folHlink>
          <a:srgbClr val="3264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2647D"/>
        </a:accent1>
        <a:accent2>
          <a:srgbClr val="7D4B45"/>
        </a:accent2>
        <a:accent3>
          <a:srgbClr val="FFFFFF"/>
        </a:accent3>
        <a:accent4>
          <a:srgbClr val="000000"/>
        </a:accent4>
        <a:accent5>
          <a:srgbClr val="ADB8BF"/>
        </a:accent5>
        <a:accent6>
          <a:srgbClr val="71433E"/>
        </a:accent6>
        <a:hlink>
          <a:srgbClr val="60632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06328"/>
        </a:accent1>
        <a:accent2>
          <a:srgbClr val="32647D"/>
        </a:accent2>
        <a:accent3>
          <a:srgbClr val="FFFFFF"/>
        </a:accent3>
        <a:accent4>
          <a:srgbClr val="000000"/>
        </a:accent4>
        <a:accent5>
          <a:srgbClr val="B6B7AC"/>
        </a:accent5>
        <a:accent6>
          <a:srgbClr val="2C5A71"/>
        </a:accent6>
        <a:hlink>
          <a:srgbClr val="7D5738"/>
        </a:hlink>
        <a:folHlink>
          <a:srgbClr val="774B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ind_0019_slide</Template>
  <TotalTime>321</TotalTime>
  <Words>567</Words>
  <Application>Microsoft Office PowerPoint</Application>
  <PresentationFormat>Экран (4:3)</PresentationFormat>
  <Paragraphs>70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ind_0019_slide</vt:lpstr>
      <vt:lpstr>1_Default Design</vt:lpstr>
      <vt:lpstr>Пиксел</vt:lpstr>
      <vt:lpstr>Круги</vt:lpstr>
      <vt:lpstr>Николай Первый (1825 – 1855). Внутренняя политика.</vt:lpstr>
      <vt:lpstr>Не Богу ты служил и не России. Служил лишь суете своей, И все дела твои и добрые и злые, -  Все было ложь в тебе, Все призраки пустые! Ты был не царь, а лицедей.                                          Ф.И.Тютчев     </vt:lpstr>
      <vt:lpstr>Николай I. 11 император России. 2 царь Польши, 2 Великий князь Финляндии. </vt:lpstr>
      <vt:lpstr>Слайд 4</vt:lpstr>
      <vt:lpstr>Николай I (1825 – 1855).</vt:lpstr>
      <vt:lpstr>Николай Первый – Незабвенный. Неофициальное прозвище: Николай Палкин.</vt:lpstr>
      <vt:lpstr>Слайд 7</vt:lpstr>
      <vt:lpstr>Слайд 8</vt:lpstr>
      <vt:lpstr>Детство:</vt:lpstr>
      <vt:lpstr>Какое событие произошло в ночь с1 на 2 марта 1801 г?</vt:lpstr>
      <vt:lpstr>Слайд 11</vt:lpstr>
      <vt:lpstr>При каких обстоятельствах Николай взошёл на престол?</vt:lpstr>
      <vt:lpstr>Собственная его императорского величества канцелярия.</vt:lpstr>
      <vt:lpstr>I отделение (январь 1826 г.) – готовило бумаги для доклада                                    государю и контролировало исполнение его повелений.  II отделение (апрель 1826 г.) – систематизация («кодификация»)                                                                   законов империи (М.М.Сперанский).  III отделение (июль 1826 г.) – орган политического сыска и                                                                     следствия (граф А.Х.Бенкендорф).  IV отделение (1828 г.) – ведало благотворительными                     учреждениями (учебными, воспитательными, лечебными и др.)   V отделение (1836 г.) – разработка реформы управления                                                                         государственными крестьянами.  VI отделение (1842 г.) – разработка административной реформы                                                                                                             на Кавказе. Сенат и Государственный совет – функции ограничивались простым выполнением решений, разработанных в канцелярии императора и секретных комитетах.</vt:lpstr>
      <vt:lpstr>Кодификация Российского законодательства в 30 – е. гг.XIX века.</vt:lpstr>
      <vt:lpstr>Меры по укреплению позиций дворянства.</vt:lpstr>
      <vt:lpstr>Меры для смягчения крепостных отношений.</vt:lpstr>
      <vt:lpstr>Слайд 18</vt:lpstr>
      <vt:lpstr>Противоречивость в правлении: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User</cp:lastModifiedBy>
  <cp:revision>34</cp:revision>
  <dcterms:created xsi:type="dcterms:W3CDTF">2011-10-07T18:09:21Z</dcterms:created>
  <dcterms:modified xsi:type="dcterms:W3CDTF">2019-05-12T17:01:17Z</dcterms:modified>
</cp:coreProperties>
</file>